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57" r:id="rId3"/>
    <p:sldId id="256" r:id="rId4"/>
    <p:sldId id="259" r:id="rId5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4978B1"/>
    <a:srgbClr val="11437F"/>
    <a:srgbClr val="E6E6E6"/>
    <a:srgbClr val="DDDDDD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225" d="100"/>
          <a:sy n="225" d="100"/>
        </p:scale>
        <p:origin x="780" y="168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Привлечение остатка средств на единый счет бюджета Забайкальского края и возврата привлеченных </a:t>
            </a:r>
            <a:r>
              <a:rPr lang="ru-RU" b="1" dirty="0" smtClean="0"/>
              <a:t>средств по состоянию                           на 01.01.2026</a:t>
            </a:r>
            <a:endParaRPr lang="ru-RU" b="1" dirty="0"/>
          </a:p>
          <a:p>
            <a:pPr algn="ctr" rtl="0">
              <a:defRPr/>
            </a:pPr>
            <a:endParaRPr lang="ru-RU" dirty="0"/>
          </a:p>
        </c:rich>
      </c:tx>
      <c:layout>
        <c:manualLayout>
          <c:xMode val="edge"/>
          <c:yMode val="edge"/>
          <c:x val="8.4881708966517325E-2"/>
          <c:y val="5.784061403960215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привлечение средств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бюджет ТФОМС</c:v>
                </c:pt>
                <c:pt idx="1">
                  <c:v>бюджет участников казначейского сопровождения</c:v>
                </c:pt>
                <c:pt idx="2">
                  <c:v>бюджет БУ и АУ субъекта РФ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58.4</c:v>
                </c:pt>
                <c:pt idx="1">
                  <c:v>29.9</c:v>
                </c:pt>
                <c:pt idx="2">
                  <c:v>139.9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B7-4F3C-990D-C069EB8CA41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возврат средств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бюджет ТФОМС</c:v>
                </c:pt>
                <c:pt idx="1">
                  <c:v>бюджет участников казначейского сопровождения</c:v>
                </c:pt>
                <c:pt idx="2">
                  <c:v>бюджет БУ и АУ субъекта РФ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56.7</c:v>
                </c:pt>
                <c:pt idx="1">
                  <c:v>27</c:v>
                </c:pt>
                <c:pt idx="2">
                  <c:v>130.4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B7-4F3C-990D-C069EB8CA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8219952"/>
        <c:axId val="678224848"/>
      </c:barChart>
      <c:catAx>
        <c:axId val="67821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8224848"/>
        <c:crosses val="autoZero"/>
        <c:auto val="1"/>
        <c:lblAlgn val="ctr"/>
        <c:lblOffset val="100"/>
        <c:noMultiLvlLbl val="0"/>
      </c:catAx>
      <c:valAx>
        <c:axId val="67822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821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59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39702" y="936625"/>
            <a:ext cx="533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Итоги деятельности</a:t>
            </a:r>
          </a:p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операционного отдела за 2025 год</a:t>
            </a:r>
            <a:endParaRPr lang="ru-RU" altLang="ru-RU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22225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1888" y="70081"/>
            <a:ext cx="191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002060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002060"/>
                </a:solidFill>
              </a:rPr>
              <a:t>по Забайкальскому краю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708" y="2272134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Муракова Наталья Александровна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</a:t>
            </a:r>
            <a:r>
              <a:rPr lang="ru-RU" sz="700" dirty="0" smtClean="0">
                <a:solidFill>
                  <a:srgbClr val="11437F"/>
                </a:solidFill>
              </a:rPr>
              <a:t>операционного отдела </a:t>
            </a:r>
            <a:endParaRPr lang="ru-RU" sz="700" dirty="0" smtClean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УФК по Забайкальскому краю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9300" y="3029406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апрель,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44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33"/>
          <a:stretch/>
        </p:blipFill>
        <p:spPr>
          <a:xfrm>
            <a:off x="139700" y="43319"/>
            <a:ext cx="380999" cy="3599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24586" y="60325"/>
            <a:ext cx="2209800" cy="380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rgbClr val="002060"/>
                </a:solidFill>
              </a:rPr>
              <a:t>Управление Федерального казначейства</a:t>
            </a:r>
          </a:p>
          <a:p>
            <a:r>
              <a:rPr lang="ru-RU" sz="700" dirty="0" smtClean="0">
                <a:solidFill>
                  <a:srgbClr val="002060"/>
                </a:solidFill>
              </a:rPr>
              <a:t> по Забайкальскому краю</a:t>
            </a:r>
            <a:endParaRPr lang="ru-RU" sz="7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14" y="513115"/>
            <a:ext cx="1199286" cy="2503954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i="1" u="sng" dirty="0">
                <a:solidFill>
                  <a:schemeClr val="tx1"/>
                </a:solidFill>
              </a:rPr>
              <a:t>Банковские счета</a:t>
            </a:r>
          </a:p>
          <a:p>
            <a:endParaRPr lang="ru-RU" sz="700" b="1" i="1" u="sng" dirty="0">
              <a:solidFill>
                <a:schemeClr val="tx1"/>
              </a:solidFill>
            </a:endParaRPr>
          </a:p>
          <a:p>
            <a:r>
              <a:rPr lang="ru-RU" sz="700" dirty="0">
                <a:solidFill>
                  <a:schemeClr val="tx1"/>
                </a:solidFill>
              </a:rPr>
              <a:t>-</a:t>
            </a:r>
            <a:r>
              <a:rPr lang="ru-RU" sz="600" dirty="0">
                <a:solidFill>
                  <a:schemeClr val="tx1"/>
                </a:solidFill>
              </a:rPr>
              <a:t>Отделение по Забайкальскому краю Банка России – </a:t>
            </a:r>
            <a:r>
              <a:rPr lang="ru-RU" sz="600" dirty="0" smtClean="0">
                <a:solidFill>
                  <a:schemeClr val="tx1"/>
                </a:solidFill>
              </a:rPr>
              <a:t>1</a:t>
            </a:r>
            <a:r>
              <a:rPr lang="ru-RU" sz="600" b="1" dirty="0" smtClean="0">
                <a:solidFill>
                  <a:schemeClr val="tx1"/>
                </a:solidFill>
              </a:rPr>
              <a:t> </a:t>
            </a:r>
            <a:endParaRPr lang="ru-RU" sz="600" b="1" dirty="0">
              <a:solidFill>
                <a:schemeClr val="tx1"/>
              </a:solidFill>
            </a:endParaRPr>
          </a:p>
          <a:p>
            <a:r>
              <a:rPr lang="ru-RU" sz="600" dirty="0">
                <a:solidFill>
                  <a:schemeClr val="tx1"/>
                </a:solidFill>
              </a:rPr>
              <a:t>-ПАО Сбербанк –</a:t>
            </a:r>
            <a:r>
              <a:rPr lang="ru-RU" sz="600" b="1" dirty="0">
                <a:solidFill>
                  <a:schemeClr val="tx1"/>
                </a:solidFill>
              </a:rPr>
              <a:t> </a:t>
            </a:r>
            <a:r>
              <a:rPr lang="ru-RU" sz="600" b="1" dirty="0" smtClean="0">
                <a:solidFill>
                  <a:schemeClr val="tx1"/>
                </a:solidFill>
              </a:rPr>
              <a:t>175</a:t>
            </a:r>
            <a:endParaRPr lang="ru-RU" sz="600" b="1" dirty="0">
              <a:solidFill>
                <a:schemeClr val="tx1"/>
              </a:solidFill>
            </a:endParaRPr>
          </a:p>
          <a:p>
            <a:r>
              <a:rPr lang="ru-RU" sz="600" dirty="0">
                <a:solidFill>
                  <a:schemeClr val="tx1"/>
                </a:solidFill>
              </a:rPr>
              <a:t>-</a:t>
            </a:r>
            <a:r>
              <a:rPr lang="ru-RU" sz="600" dirty="0" smtClean="0">
                <a:solidFill>
                  <a:schemeClr val="tx1"/>
                </a:solidFill>
              </a:rPr>
              <a:t>Полевое учреждение </a:t>
            </a:r>
            <a:r>
              <a:rPr lang="ru-RU" sz="600" dirty="0">
                <a:solidFill>
                  <a:schemeClr val="tx1"/>
                </a:solidFill>
              </a:rPr>
              <a:t>Банка России – </a:t>
            </a:r>
            <a:r>
              <a:rPr lang="ru-RU" sz="600" b="1" dirty="0">
                <a:solidFill>
                  <a:schemeClr val="tx1"/>
                </a:solidFill>
              </a:rPr>
              <a:t> 1</a:t>
            </a:r>
          </a:p>
          <a:p>
            <a:endParaRPr lang="ru-RU" sz="700" dirty="0">
              <a:solidFill>
                <a:schemeClr val="tx1"/>
              </a:solidFill>
            </a:endParaRP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 </a:t>
            </a:r>
            <a:r>
              <a:rPr lang="ru-RU" sz="700" b="1" i="1" u="sng" dirty="0" smtClean="0">
                <a:solidFill>
                  <a:schemeClr val="tx1"/>
                </a:solidFill>
              </a:rPr>
              <a:t>Обеспечение наличными </a:t>
            </a:r>
            <a:r>
              <a:rPr lang="ru-RU" sz="700" b="1" i="1" u="sng" dirty="0">
                <a:solidFill>
                  <a:schemeClr val="tx1"/>
                </a:solidFill>
              </a:rPr>
              <a:t>денежными средствами</a:t>
            </a:r>
          </a:p>
          <a:p>
            <a:endParaRPr lang="ru-RU" sz="700" b="1" i="1" u="sng" dirty="0">
              <a:solidFill>
                <a:schemeClr val="tx1"/>
              </a:solidFill>
            </a:endParaRPr>
          </a:p>
          <a:p>
            <a:r>
              <a:rPr lang="ru-RU" sz="600" dirty="0">
                <a:solidFill>
                  <a:schemeClr val="tx1"/>
                </a:solidFill>
              </a:rPr>
              <a:t>-в ПАО Сбербанк выдано  </a:t>
            </a:r>
            <a:r>
              <a:rPr lang="ru-RU" sz="600" b="1" dirty="0" smtClean="0">
                <a:solidFill>
                  <a:schemeClr val="tx1"/>
                </a:solidFill>
              </a:rPr>
              <a:t>560</a:t>
            </a:r>
            <a:r>
              <a:rPr lang="ru-RU" sz="600" dirty="0" smtClean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дебетовых карт.</a:t>
            </a:r>
          </a:p>
          <a:p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0900" y="513115"/>
            <a:ext cx="1295400" cy="2503954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 </a:t>
            </a:r>
            <a:r>
              <a:rPr lang="ru-RU" sz="700" b="1" i="1" u="sng" dirty="0">
                <a:solidFill>
                  <a:schemeClr val="tx1"/>
                </a:solidFill>
              </a:rPr>
              <a:t>Кассовые выплаты со счетов</a:t>
            </a:r>
            <a:r>
              <a:rPr lang="ru-RU" sz="7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ru-RU" sz="700" b="1" dirty="0">
              <a:solidFill>
                <a:schemeClr val="tx1"/>
              </a:solidFill>
            </a:endParaRPr>
          </a:p>
          <a:p>
            <a:endParaRPr lang="ru-RU" sz="600" dirty="0" smtClean="0">
              <a:solidFill>
                <a:schemeClr val="tx1"/>
              </a:solidFill>
            </a:endParaRPr>
          </a:p>
          <a:p>
            <a:r>
              <a:rPr lang="ru-RU" sz="600" dirty="0" smtClean="0">
                <a:solidFill>
                  <a:schemeClr val="tx1"/>
                </a:solidFill>
              </a:rPr>
              <a:t>-</a:t>
            </a:r>
            <a:r>
              <a:rPr lang="ru-RU" sz="600" dirty="0">
                <a:solidFill>
                  <a:schemeClr val="tx1"/>
                </a:solidFill>
              </a:rPr>
              <a:t>РНП на сумму </a:t>
            </a:r>
            <a:r>
              <a:rPr lang="ru-RU" sz="600" b="1" dirty="0" smtClean="0">
                <a:solidFill>
                  <a:schemeClr val="tx1"/>
                </a:solidFill>
              </a:rPr>
              <a:t>387,2</a:t>
            </a:r>
            <a:r>
              <a:rPr lang="ru-RU" sz="600" dirty="0" smtClean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млрд. руб.</a:t>
            </a:r>
            <a:r>
              <a:rPr lang="en-US" sz="600" dirty="0">
                <a:solidFill>
                  <a:schemeClr val="tx1"/>
                </a:solidFill>
              </a:rPr>
              <a:t> </a:t>
            </a:r>
          </a:p>
          <a:p>
            <a:r>
              <a:rPr lang="ru-RU" sz="600" dirty="0">
                <a:solidFill>
                  <a:schemeClr val="tx1"/>
                </a:solidFill>
              </a:rPr>
              <a:t>-РВП на </a:t>
            </a:r>
            <a:r>
              <a:rPr lang="ru-RU" sz="600">
                <a:solidFill>
                  <a:schemeClr val="tx1"/>
                </a:solidFill>
              </a:rPr>
              <a:t>сумму </a:t>
            </a:r>
            <a:r>
              <a:rPr lang="ru-RU" sz="600" b="1" smtClean="0">
                <a:solidFill>
                  <a:schemeClr val="tx1"/>
                </a:solidFill>
              </a:rPr>
              <a:t>474,6</a:t>
            </a:r>
            <a:r>
              <a:rPr lang="ru-RU" sz="600" smtClean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млрд. руб.</a:t>
            </a: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ru-RU" sz="600" dirty="0">
              <a:solidFill>
                <a:schemeClr val="tx1"/>
              </a:solidFill>
            </a:endParaRPr>
          </a:p>
          <a:p>
            <a:endParaRPr lang="ru-RU" sz="700" dirty="0">
              <a:solidFill>
                <a:schemeClr val="tx1"/>
              </a:solidFill>
            </a:endParaRPr>
          </a:p>
          <a:p>
            <a:endParaRPr lang="ru-RU" sz="700" i="1" u="sng" dirty="0">
              <a:solidFill>
                <a:schemeClr val="tx1"/>
              </a:solidFill>
            </a:endParaRPr>
          </a:p>
          <a:p>
            <a:pPr algn="ctr"/>
            <a:r>
              <a:rPr lang="ru-RU" sz="700" b="1" i="1" u="sng" dirty="0">
                <a:solidFill>
                  <a:schemeClr val="tx1"/>
                </a:solidFill>
              </a:rPr>
              <a:t>Консолидированные заявки </a:t>
            </a:r>
          </a:p>
          <a:p>
            <a:r>
              <a:rPr lang="ru-RU" sz="600" dirty="0">
                <a:solidFill>
                  <a:schemeClr val="tx1"/>
                </a:solidFill>
              </a:rPr>
              <a:t>-на средства </a:t>
            </a:r>
            <a:endParaRPr lang="ru-RU" sz="600" dirty="0" smtClean="0">
              <a:solidFill>
                <a:schemeClr val="tx1"/>
              </a:solidFill>
            </a:endParaRPr>
          </a:p>
          <a:p>
            <a:r>
              <a:rPr lang="ru-RU" sz="600" dirty="0" smtClean="0">
                <a:solidFill>
                  <a:schemeClr val="tx1"/>
                </a:solidFill>
              </a:rPr>
              <a:t>Федерального бюджета  </a:t>
            </a:r>
            <a:endParaRPr lang="ru-RU" sz="600" dirty="0">
              <a:solidFill>
                <a:schemeClr val="tx1"/>
              </a:solidFill>
            </a:endParaRPr>
          </a:p>
          <a:p>
            <a:r>
              <a:rPr lang="ru-RU" sz="600" dirty="0">
                <a:solidFill>
                  <a:schemeClr val="tx1"/>
                </a:solidFill>
              </a:rPr>
              <a:t>на сумму </a:t>
            </a:r>
            <a:r>
              <a:rPr lang="ru-RU" sz="600" b="1" dirty="0" smtClean="0">
                <a:solidFill>
                  <a:schemeClr val="tx1"/>
                </a:solidFill>
              </a:rPr>
              <a:t>102,5</a:t>
            </a:r>
            <a:r>
              <a:rPr lang="ru-RU" sz="600" dirty="0" smtClean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млрд. руб.</a:t>
            </a:r>
          </a:p>
          <a:p>
            <a:r>
              <a:rPr lang="ru-RU" sz="600" dirty="0" smtClean="0">
                <a:solidFill>
                  <a:schemeClr val="tx1"/>
                </a:solidFill>
              </a:rPr>
              <a:t>-на </a:t>
            </a:r>
            <a:r>
              <a:rPr lang="ru-RU" sz="600" dirty="0">
                <a:solidFill>
                  <a:schemeClr val="tx1"/>
                </a:solidFill>
              </a:rPr>
              <a:t>средства бюджета фонда пенсионного и социального страхования РФ</a:t>
            </a:r>
          </a:p>
          <a:p>
            <a:r>
              <a:rPr lang="ru-RU" sz="600" dirty="0">
                <a:solidFill>
                  <a:schemeClr val="tx1"/>
                </a:solidFill>
              </a:rPr>
              <a:t>на сумму </a:t>
            </a:r>
            <a:r>
              <a:rPr lang="ru-RU" sz="600" b="1" dirty="0" smtClean="0">
                <a:solidFill>
                  <a:schemeClr val="tx1"/>
                </a:solidFill>
              </a:rPr>
              <a:t>114,5 </a:t>
            </a:r>
            <a:r>
              <a:rPr lang="ru-RU" sz="600" dirty="0">
                <a:solidFill>
                  <a:schemeClr val="tx1"/>
                </a:solidFill>
              </a:rPr>
              <a:t>млрд.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73500" y="513115"/>
            <a:ext cx="1600200" cy="2503954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i="1" u="sng" dirty="0">
                <a:solidFill>
                  <a:schemeClr val="tx1"/>
                </a:solidFill>
              </a:rPr>
              <a:t>Взаимодействие с ГИС ГМП в части полномочий Управления</a:t>
            </a:r>
          </a:p>
          <a:p>
            <a:endParaRPr lang="ru-RU" sz="700" b="1" dirty="0">
              <a:solidFill>
                <a:schemeClr val="tx1"/>
              </a:solidFill>
            </a:endParaRPr>
          </a:p>
          <a:p>
            <a:r>
              <a:rPr lang="ru-RU" sz="600" dirty="0">
                <a:solidFill>
                  <a:schemeClr val="tx1"/>
                </a:solidFill>
              </a:rPr>
              <a:t>Направлены</a:t>
            </a:r>
            <a:r>
              <a:rPr lang="ru-RU" sz="600" b="1" dirty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оператору ГИС ГМП </a:t>
            </a:r>
            <a:r>
              <a:rPr lang="ru-RU" sz="600" dirty="0" smtClean="0">
                <a:solidFill>
                  <a:schemeClr val="tx1"/>
                </a:solidFill>
              </a:rPr>
              <a:t>извещения </a:t>
            </a:r>
            <a:r>
              <a:rPr lang="ru-RU" sz="600" dirty="0">
                <a:solidFill>
                  <a:schemeClr val="tx1"/>
                </a:solidFill>
              </a:rPr>
              <a:t>о приеме к исполнению распоряжений, извещения об уточнении информации о приеме к исполнению распоряжений, извещения об аннулировании информации о приеме к исполнению распоряжений после санкционирования, уточнения или аннулирования оплаты денежных обязательств в количестве  </a:t>
            </a:r>
            <a:r>
              <a:rPr lang="ru-RU" sz="600" b="1" dirty="0" smtClean="0">
                <a:solidFill>
                  <a:schemeClr val="tx1"/>
                </a:solidFill>
              </a:rPr>
              <a:t>1371893 </a:t>
            </a:r>
            <a:r>
              <a:rPr lang="ru-RU" sz="600" dirty="0">
                <a:solidFill>
                  <a:schemeClr val="tx1"/>
                </a:solidFill>
              </a:rPr>
              <a:t>извещений. </a:t>
            </a:r>
          </a:p>
          <a:p>
            <a:pPr algn="ctr"/>
            <a:r>
              <a:rPr lang="ru-RU" sz="700" b="1" u="sng" dirty="0">
                <a:solidFill>
                  <a:schemeClr val="tx1"/>
                </a:solidFill>
              </a:rPr>
              <a:t>Обеспечение </a:t>
            </a:r>
            <a:r>
              <a:rPr lang="ru-RU" sz="700" b="1" u="sng" dirty="0" smtClean="0">
                <a:solidFill>
                  <a:schemeClr val="tx1"/>
                </a:solidFill>
              </a:rPr>
              <a:t>размещения (</a:t>
            </a:r>
            <a:r>
              <a:rPr lang="ru-RU" sz="700" b="1" u="sng" dirty="0">
                <a:solidFill>
                  <a:schemeClr val="tx1"/>
                </a:solidFill>
              </a:rPr>
              <a:t>актуализации) в ГИС ЖКХ</a:t>
            </a:r>
          </a:p>
          <a:p>
            <a:r>
              <a:rPr lang="ru-RU" sz="600" dirty="0">
                <a:solidFill>
                  <a:schemeClr val="tx1"/>
                </a:solidFill>
              </a:rPr>
              <a:t>Размещено  уточнений и аннулирований в ГИС ЖКХ информации о внесении платы за жилое помещение и коммунальные услуги после проведения кассовых операций в количестве </a:t>
            </a:r>
            <a:r>
              <a:rPr lang="ru-RU" sz="600" b="1" dirty="0" smtClean="0">
                <a:solidFill>
                  <a:schemeClr val="tx1"/>
                </a:solidFill>
              </a:rPr>
              <a:t>156969 </a:t>
            </a:r>
            <a:r>
              <a:rPr lang="ru-RU" sz="600" dirty="0" smtClean="0">
                <a:solidFill>
                  <a:schemeClr val="tx1"/>
                </a:solidFill>
              </a:rPr>
              <a:t>извещений</a:t>
            </a:r>
            <a:r>
              <a:rPr lang="ru-RU" sz="600">
                <a:solidFill>
                  <a:schemeClr val="tx1"/>
                </a:solidFill>
              </a:rPr>
              <a:t>. </a:t>
            </a:r>
            <a:endParaRPr lang="ru-RU" sz="600" dirty="0">
              <a:solidFill>
                <a:schemeClr val="tx1"/>
              </a:solidFill>
            </a:endParaRPr>
          </a:p>
          <a:p>
            <a:r>
              <a:rPr lang="ru-RU" sz="700" dirty="0" smtClean="0">
                <a:solidFill>
                  <a:schemeClr val="tx1"/>
                </a:solidFill>
              </a:rPr>
              <a:t>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59100" y="122487"/>
            <a:ext cx="2322372" cy="280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900" b="1" spc="-15" dirty="0">
                <a:solidFill>
                  <a:srgbClr val="002060"/>
                </a:solidFill>
                <a:cs typeface="Arial"/>
              </a:rPr>
              <a:t>Итоги операционной деятельности </a:t>
            </a:r>
            <a:endParaRPr lang="ru-RU" sz="9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48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33"/>
          <a:stretch/>
        </p:blipFill>
        <p:spPr>
          <a:xfrm>
            <a:off x="139700" y="43319"/>
            <a:ext cx="380999" cy="359906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69590579"/>
              </p:ext>
            </p:extLst>
          </p:nvPr>
        </p:nvGraphicFramePr>
        <p:xfrm>
          <a:off x="960966" y="708024"/>
          <a:ext cx="3843867" cy="2195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44500" y="43319"/>
            <a:ext cx="3124200" cy="380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rgbClr val="002060"/>
                </a:solidFill>
              </a:rPr>
              <a:t>Управление Федерального казначейства</a:t>
            </a:r>
          </a:p>
          <a:p>
            <a:r>
              <a:rPr lang="ru-RU" sz="700" dirty="0" smtClean="0">
                <a:solidFill>
                  <a:srgbClr val="002060"/>
                </a:solidFill>
              </a:rPr>
              <a:t> по Забайкальскому краю</a:t>
            </a:r>
            <a:endParaRPr lang="ru-RU" sz="7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7698" y="93727"/>
            <a:ext cx="2208719" cy="25908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348207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949</TotalTime>
  <Words>251</Words>
  <Application>Microsoft Office PowerPoint</Application>
  <PresentationFormat>Произвольный</PresentationFormat>
  <Paragraphs>47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Деревцова Татьяна Алексеевна</cp:lastModifiedBy>
  <cp:revision>98</cp:revision>
  <dcterms:created xsi:type="dcterms:W3CDTF">2019-07-31T16:47:50Z</dcterms:created>
  <dcterms:modified xsi:type="dcterms:W3CDTF">2026-04-01T01:56:03Z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